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  <p:sldId id="259" r:id="rId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3" d="100"/>
          <a:sy n="113" d="100"/>
        </p:scale>
        <p:origin x="-1398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495800"/>
          </a:xfrm>
          <a:prstGeom prst="rect">
            <a:avLst/>
          </a:prstGeom>
          <a:gradFill rotWithShape="1">
            <a:gsLst>
              <a:gs pos="0">
                <a:srgbClr val="E50000"/>
              </a:gs>
              <a:gs pos="100000">
                <a:srgbClr val="6A0000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4365625"/>
            <a:ext cx="9144000" cy="130175"/>
          </a:xfrm>
          <a:prstGeom prst="rect">
            <a:avLst/>
          </a:prstGeom>
          <a:gradFill rotWithShape="0">
            <a:gsLst>
              <a:gs pos="0">
                <a:schemeClr val="bg1">
                  <a:gamma/>
                  <a:shade val="46275"/>
                  <a:invGamma/>
                </a:schemeClr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H="1" flipV="1">
            <a:off x="1835150" y="2636838"/>
            <a:ext cx="7308850" cy="1587"/>
          </a:xfrm>
          <a:prstGeom prst="line">
            <a:avLst/>
          </a:prstGeom>
          <a:noFill/>
          <a:ln w="1587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400" smtClean="0">
              <a:solidFill>
                <a:srgbClr val="000000"/>
              </a:solidFill>
            </a:endParaRPr>
          </a:p>
        </p:txBody>
      </p:sp>
      <p:pic>
        <p:nvPicPr>
          <p:cNvPr id="7" name="Picture 7" descr="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25" y="5807075"/>
            <a:ext cx="2303463" cy="79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格子带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4797425"/>
            <a:ext cx="1728788" cy="173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80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55650" y="1196975"/>
            <a:ext cx="7921625" cy="1470025"/>
          </a:xfrm>
        </p:spPr>
        <p:txBody>
          <a:bodyPr/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7680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2339975" y="2997200"/>
            <a:ext cx="4968875" cy="7191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94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53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67513" y="400050"/>
            <a:ext cx="1930400" cy="56927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71550" y="400050"/>
            <a:ext cx="5643563" cy="56927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317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83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345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71550" y="1484313"/>
            <a:ext cx="3786188" cy="4608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10138" y="1484313"/>
            <a:ext cx="3787775" cy="4608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542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840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0393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294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942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0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拼墙线描图"/>
          <p:cNvPicPr>
            <a:picLocks noChangeAspect="1" noChangeArrowheads="1"/>
          </p:cNvPicPr>
          <p:nvPr/>
        </p:nvPicPr>
        <p:blipFill>
          <a:blip r:embed="rId13">
            <a:lum bright="18000" contrast="-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725" y="1563688"/>
            <a:ext cx="3943350" cy="373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971550" y="400050"/>
            <a:ext cx="7704138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971550" y="1484313"/>
            <a:ext cx="7726363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0"/>
            <a:ext cx="9144000" cy="260350"/>
          </a:xfrm>
          <a:prstGeom prst="rect">
            <a:avLst/>
          </a:prstGeom>
          <a:solidFill>
            <a:srgbClr val="D80000"/>
          </a:soli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</a:endParaRPr>
          </a:p>
        </p:txBody>
      </p:sp>
      <p:sp>
        <p:nvSpPr>
          <p:cNvPr id="1030" name="Line 6"/>
          <p:cNvSpPr>
            <a:spLocks noChangeShapeType="1"/>
          </p:cNvSpPr>
          <p:nvPr/>
        </p:nvSpPr>
        <p:spPr bwMode="auto">
          <a:xfrm flipH="1">
            <a:off x="971550" y="1268413"/>
            <a:ext cx="817245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400" smtClean="0">
              <a:solidFill>
                <a:srgbClr val="000000"/>
              </a:solidFill>
            </a:endParaRPr>
          </a:p>
        </p:txBody>
      </p:sp>
      <p:pic>
        <p:nvPicPr>
          <p:cNvPr id="1031" name="Picture 7" descr="logo1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725" y="6346825"/>
            <a:ext cx="1511300" cy="25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6761163"/>
            <a:ext cx="9144000" cy="96837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100000">
                <a:srgbClr val="454545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</a:endParaRPr>
          </a:p>
        </p:txBody>
      </p:sp>
      <p:sp>
        <p:nvSpPr>
          <p:cNvPr id="75785" name="Rectangle 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7950" y="6453188"/>
            <a:ext cx="647700" cy="331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>
                <a:latin typeface="Arial" charset="0"/>
                <a:ea typeface="宋体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pic>
        <p:nvPicPr>
          <p:cNvPr id="1034" name="Picture 10" descr="IDB描图"/>
          <p:cNvPicPr>
            <a:picLocks noChangeAspect="1" noChangeArrowheads="1"/>
          </p:cNvPicPr>
          <p:nvPr/>
        </p:nvPicPr>
        <p:blipFill>
          <a:blip r:embed="rId15">
            <a:lum brigh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4373563"/>
            <a:ext cx="1868488" cy="200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5" name="Rectangle 14"/>
          <p:cNvSpPr>
            <a:spLocks noChangeArrowheads="1"/>
          </p:cNvSpPr>
          <p:nvPr/>
        </p:nvSpPr>
        <p:spPr bwMode="auto">
          <a:xfrm>
            <a:off x="0" y="6669088"/>
            <a:ext cx="9144000" cy="96837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rgbClr val="96969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978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ct val="20000"/>
        </a:spcBef>
        <a:spcAft>
          <a:spcPct val="0"/>
        </a:spcAft>
        <a:buFont typeface="Wingdings" pitchFamily="2" charset="2"/>
        <a:buChar char="Ø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838200" indent="-381000" algn="l" rtl="0" eaLnBrk="1" fontAlgn="base" hangingPunct="1">
        <a:lnSpc>
          <a:spcPct val="130000"/>
        </a:lnSpc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2pPr>
      <a:lvl3pPr marL="1257300" indent="-342900" algn="l" rtl="0" eaLnBrk="1" fontAlgn="base" hangingPunct="1">
        <a:lnSpc>
          <a:spcPct val="130000"/>
        </a:lnSpc>
        <a:spcBef>
          <a:spcPct val="20000"/>
        </a:spcBef>
        <a:spcAft>
          <a:spcPct val="0"/>
        </a:spcAft>
        <a:buFont typeface="Wingdings" pitchFamily="2" charset="2"/>
        <a:buChar char="Ø"/>
        <a:defRPr>
          <a:solidFill>
            <a:schemeClr val="tx1"/>
          </a:solidFill>
          <a:latin typeface="+mn-lt"/>
          <a:ea typeface="+mn-ea"/>
        </a:defRPr>
      </a:lvl3pPr>
      <a:lvl4pPr marL="1752600" indent="-3810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209800" indent="-3810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667000" indent="-3810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3124200" indent="-3810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581400" indent="-3810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4038600" indent="-3810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11300" y="1557338"/>
            <a:ext cx="6553200" cy="1008062"/>
          </a:xfrm>
        </p:spPr>
        <p:txBody>
          <a:bodyPr/>
          <a:lstStyle/>
          <a:p>
            <a:r>
              <a:rPr lang="zh-CN" altLang="en-US" dirty="0" smtClean="0"/>
              <a:t>国标</a:t>
            </a:r>
            <a:r>
              <a:rPr lang="en-US" altLang="zh-CN" dirty="0" smtClean="0"/>
              <a:t>28181</a:t>
            </a:r>
            <a:r>
              <a:rPr lang="zh-CN" altLang="en-US" dirty="0"/>
              <a:t>非标</a:t>
            </a:r>
            <a:r>
              <a:rPr lang="zh-CN" altLang="en-US" dirty="0" smtClean="0"/>
              <a:t>接入</a:t>
            </a:r>
            <a:r>
              <a:rPr lang="zh-CN" altLang="en-US" dirty="0" smtClean="0"/>
              <a:t>实现</a:t>
            </a:r>
            <a:r>
              <a:rPr lang="zh-CN" altLang="en-US" dirty="0"/>
              <a:t>分析</a:t>
            </a:r>
            <a:endParaRPr lang="zh-CN" altLang="en-US" sz="1600" dirty="0" smtClean="0"/>
          </a:p>
        </p:txBody>
      </p:sp>
      <p:sp>
        <p:nvSpPr>
          <p:cNvPr id="16387" name="Text Box 7"/>
          <p:cNvSpPr txBox="1">
            <a:spLocks noChangeArrowheads="1"/>
          </p:cNvSpPr>
          <p:nvPr/>
        </p:nvSpPr>
        <p:spPr bwMode="auto">
          <a:xfrm>
            <a:off x="5716588" y="4708525"/>
            <a:ext cx="32400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2014</a:t>
            </a:r>
            <a:r>
              <a:rPr lang="zh-CN" altLang="en-US" sz="18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8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06</a:t>
            </a:r>
            <a:r>
              <a:rPr lang="zh-CN" altLang="en-US" sz="18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月</a:t>
            </a:r>
            <a:endParaRPr lang="en-US" altLang="zh-CN" sz="18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杨鹏</a:t>
            </a:r>
          </a:p>
        </p:txBody>
      </p:sp>
    </p:spTree>
    <p:extLst>
      <p:ext uri="{BB962C8B-B14F-4D97-AF65-F5344CB8AC3E}">
        <p14:creationId xmlns:p14="http://schemas.microsoft.com/office/powerpoint/2010/main" val="240653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GB/T 28181</a:t>
            </a:r>
            <a:r>
              <a:rPr lang="zh-CN" altLang="en-US" dirty="0" smtClean="0"/>
              <a:t>协议概述</a:t>
            </a:r>
            <a:endParaRPr lang="en-US" altLang="zh-CN" dirty="0" smtClean="0"/>
          </a:p>
          <a:p>
            <a:r>
              <a:rPr lang="en-US" altLang="zh-CN" dirty="0"/>
              <a:t>GB/T 28181</a:t>
            </a:r>
            <a:r>
              <a:rPr lang="zh-CN" altLang="en-US" dirty="0" smtClean="0"/>
              <a:t>非标接入概述</a:t>
            </a:r>
            <a:endParaRPr lang="en-US" altLang="zh-CN" dirty="0" smtClean="0"/>
          </a:p>
          <a:p>
            <a:r>
              <a:rPr lang="zh-CN" altLang="en-US" dirty="0" smtClean="0"/>
              <a:t>预览信号接入模块的实现（</a:t>
            </a:r>
            <a:r>
              <a:rPr lang="en-US" altLang="zh-CN" dirty="0" smtClean="0"/>
              <a:t>SIP</a:t>
            </a:r>
            <a:r>
              <a:rPr lang="zh-CN" altLang="en-US" dirty="0" smtClean="0"/>
              <a:t>协议）</a:t>
            </a:r>
            <a:endParaRPr lang="en-US" altLang="zh-CN" dirty="0" smtClean="0"/>
          </a:p>
          <a:p>
            <a:r>
              <a:rPr lang="zh-CN" altLang="en-US" dirty="0" smtClean="0"/>
              <a:t>媒体传输、解码模块的实现（</a:t>
            </a:r>
            <a:r>
              <a:rPr lang="en-US" altLang="zh-CN" dirty="0" smtClean="0"/>
              <a:t>RTP</a:t>
            </a:r>
            <a:r>
              <a:rPr lang="zh-CN" altLang="en-US" dirty="0" smtClean="0"/>
              <a:t>协议、</a:t>
            </a:r>
            <a:r>
              <a:rPr lang="en-US" altLang="zh-CN" dirty="0" smtClean="0"/>
              <a:t>RTCP</a:t>
            </a:r>
            <a:r>
              <a:rPr lang="zh-CN" altLang="en-US" dirty="0" smtClean="0"/>
              <a:t>协议）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533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GB/T 28181</a:t>
            </a:r>
            <a:r>
              <a:rPr lang="zh-CN" altLang="en-US" dirty="0"/>
              <a:t>协议</a:t>
            </a:r>
            <a:r>
              <a:rPr lang="zh-CN" altLang="en-US" dirty="0" smtClean="0"/>
              <a:t>概述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sz="1400" dirty="0" smtClean="0"/>
              <a:t>截取自</a:t>
            </a:r>
            <a:r>
              <a:rPr lang="en-US" altLang="zh-CN" sz="1400" dirty="0" smtClean="0"/>
              <a:t>GB/T 28181—2011</a:t>
            </a:r>
            <a:endParaRPr lang="zh-CN" altLang="en-US" sz="1400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556792"/>
            <a:ext cx="8304354" cy="7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图片 6"/>
          <p:cNvPicPr/>
          <p:nvPr/>
        </p:nvPicPr>
        <p:blipFill rotWithShape="1">
          <a:blip r:embed="rId3"/>
          <a:srcRect b="11493"/>
          <a:stretch/>
        </p:blipFill>
        <p:spPr>
          <a:xfrm>
            <a:off x="827584" y="2996952"/>
            <a:ext cx="8064896" cy="316835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 bwMode="auto">
          <a:xfrm>
            <a:off x="7596336" y="5301208"/>
            <a:ext cx="936104" cy="288032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宋体" pitchFamily="2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2627784" y="5301208"/>
            <a:ext cx="936104" cy="288032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628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GB/T 28181</a:t>
            </a:r>
            <a:r>
              <a:rPr lang="zh-CN" altLang="en-US" dirty="0"/>
              <a:t>非标接入</a:t>
            </a:r>
            <a:r>
              <a:rPr lang="zh-CN" altLang="en-US" dirty="0" smtClean="0"/>
              <a:t>概述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只需实现</a:t>
            </a:r>
            <a:r>
              <a:rPr lang="en-US" altLang="zh-CN" b="1" i="1" dirty="0" smtClean="0"/>
              <a:t>SIP</a:t>
            </a:r>
            <a:r>
              <a:rPr lang="zh-CN" altLang="en-US" b="1" i="1" dirty="0" smtClean="0"/>
              <a:t>客户端</a:t>
            </a:r>
            <a:r>
              <a:rPr lang="zh-CN" altLang="en-US" dirty="0" smtClean="0"/>
              <a:t>相应的部分功能即可。</a:t>
            </a:r>
            <a:endParaRPr lang="en-US" altLang="zh-CN" dirty="0" smtClean="0"/>
          </a:p>
          <a:p>
            <a:r>
              <a:rPr lang="zh-CN" altLang="en-US" dirty="0" smtClean="0"/>
              <a:t>非标实现</a:t>
            </a:r>
            <a:r>
              <a:rPr lang="en-US" altLang="zh-CN" dirty="0" smtClean="0"/>
              <a:t>SIP</a:t>
            </a:r>
            <a:r>
              <a:rPr lang="zh-CN" altLang="en-US" dirty="0" smtClean="0"/>
              <a:t>客户端</a:t>
            </a:r>
            <a:r>
              <a:rPr lang="zh-CN" altLang="en-US" b="1" i="1" dirty="0" smtClean="0"/>
              <a:t>工作流程。</a:t>
            </a:r>
            <a:endParaRPr lang="en-US" altLang="zh-CN" b="1" i="1" dirty="0" smtClean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 bwMode="auto">
          <a:xfrm>
            <a:off x="1619672" y="2708920"/>
            <a:ext cx="1296144" cy="43204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注册</a:t>
            </a:r>
          </a:p>
        </p:txBody>
      </p:sp>
      <p:sp>
        <p:nvSpPr>
          <p:cNvPr id="6" name="圆角矩形 5"/>
          <p:cNvSpPr/>
          <p:nvPr/>
        </p:nvSpPr>
        <p:spPr bwMode="auto">
          <a:xfrm>
            <a:off x="1619672" y="3681028"/>
            <a:ext cx="1296144" cy="43204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事件处理</a:t>
            </a:r>
          </a:p>
        </p:txBody>
      </p:sp>
      <p:sp>
        <p:nvSpPr>
          <p:cNvPr id="7" name="圆角矩形 6"/>
          <p:cNvSpPr/>
          <p:nvPr/>
        </p:nvSpPr>
        <p:spPr bwMode="auto">
          <a:xfrm>
            <a:off x="1619672" y="4653136"/>
            <a:ext cx="1296144" cy="43204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注销</a:t>
            </a:r>
          </a:p>
        </p:txBody>
      </p:sp>
      <p:cxnSp>
        <p:nvCxnSpPr>
          <p:cNvPr id="9" name="直接箭头连接符 8"/>
          <p:cNvCxnSpPr>
            <a:stCxn id="4" idx="2"/>
            <a:endCxn id="6" idx="0"/>
          </p:cNvCxnSpPr>
          <p:nvPr/>
        </p:nvCxnSpPr>
        <p:spPr bwMode="auto">
          <a:xfrm>
            <a:off x="2267744" y="3140968"/>
            <a:ext cx="0" cy="540060"/>
          </a:xfrm>
          <a:prstGeom prst="straightConnector1">
            <a:avLst/>
          </a:prstGeom>
          <a:solidFill>
            <a:schemeClr val="accent1"/>
          </a:solidFill>
          <a:ln w="603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直接箭头连接符 12"/>
          <p:cNvCxnSpPr/>
          <p:nvPr/>
        </p:nvCxnSpPr>
        <p:spPr bwMode="auto">
          <a:xfrm>
            <a:off x="2267744" y="4113076"/>
            <a:ext cx="0" cy="540060"/>
          </a:xfrm>
          <a:prstGeom prst="straightConnector1">
            <a:avLst/>
          </a:prstGeom>
          <a:solidFill>
            <a:schemeClr val="accent1"/>
          </a:solidFill>
          <a:ln w="603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" name="左大括号 14"/>
          <p:cNvSpPr/>
          <p:nvPr/>
        </p:nvSpPr>
        <p:spPr bwMode="auto">
          <a:xfrm>
            <a:off x="2928310" y="3162711"/>
            <a:ext cx="1008112" cy="1430871"/>
          </a:xfrm>
          <a:prstGeom prst="leftBrac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宋体" pitchFamily="2" charset="-122"/>
            </a:endParaRPr>
          </a:p>
        </p:txBody>
      </p:sp>
      <p:sp>
        <p:nvSpPr>
          <p:cNvPr id="17" name="圆角矩形 16"/>
          <p:cNvSpPr/>
          <p:nvPr/>
        </p:nvSpPr>
        <p:spPr bwMode="auto">
          <a:xfrm>
            <a:off x="3936422" y="2924944"/>
            <a:ext cx="1863989" cy="43204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实时视音频点播</a:t>
            </a:r>
          </a:p>
        </p:txBody>
      </p:sp>
      <p:sp>
        <p:nvSpPr>
          <p:cNvPr id="19" name="圆角矩形 18"/>
          <p:cNvSpPr/>
          <p:nvPr/>
        </p:nvSpPr>
        <p:spPr bwMode="auto">
          <a:xfrm>
            <a:off x="3932144" y="3534148"/>
            <a:ext cx="1863989" cy="649981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latin typeface="Arial" charset="0"/>
                <a:ea typeface="宋体" pitchFamily="2" charset="-122"/>
              </a:rPr>
              <a:t>历史视音频回放（</a:t>
            </a:r>
            <a:r>
              <a:rPr lang="zh-CN" altLang="en-US" b="1" i="1" dirty="0" smtClean="0">
                <a:latin typeface="Arial" charset="0"/>
                <a:ea typeface="宋体" pitchFamily="2" charset="-122"/>
              </a:rPr>
              <a:t>备选</a:t>
            </a:r>
            <a:r>
              <a:rPr lang="zh-CN" altLang="en-US" dirty="0" smtClean="0">
                <a:latin typeface="Arial" charset="0"/>
                <a:ea typeface="宋体" pitchFamily="2" charset="-122"/>
              </a:rPr>
              <a:t>）</a:t>
            </a: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宋体" pitchFamily="2" charset="-122"/>
            </a:endParaRPr>
          </a:p>
        </p:txBody>
      </p:sp>
      <p:sp>
        <p:nvSpPr>
          <p:cNvPr id="20" name="圆角矩形 19"/>
          <p:cNvSpPr/>
          <p:nvPr/>
        </p:nvSpPr>
        <p:spPr bwMode="auto">
          <a:xfrm>
            <a:off x="3936422" y="4361286"/>
            <a:ext cx="1863989" cy="43204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latin typeface="Arial" charset="0"/>
                <a:ea typeface="宋体" pitchFamily="2" charset="-122"/>
              </a:rPr>
              <a:t>视</a:t>
            </a:r>
            <a:r>
              <a:rPr lang="zh-CN" altLang="en-US" dirty="0">
                <a:latin typeface="Arial" charset="0"/>
                <a:ea typeface="宋体" pitchFamily="2" charset="-122"/>
              </a:rPr>
              <a:t>音频</a:t>
            </a:r>
            <a:r>
              <a:rPr lang="zh-CN" altLang="en-US" dirty="0" smtClean="0">
                <a:latin typeface="Arial" charset="0"/>
                <a:ea typeface="宋体" pitchFamily="2" charset="-122"/>
              </a:rPr>
              <a:t>传输</a:t>
            </a: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198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GB/T 28181</a:t>
            </a:r>
            <a:r>
              <a:rPr lang="zh-CN" altLang="en-US" dirty="0"/>
              <a:t>非标接入概述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非标实现</a:t>
            </a:r>
            <a:r>
              <a:rPr lang="en-US" altLang="zh-CN" dirty="0"/>
              <a:t>SIP</a:t>
            </a:r>
            <a:r>
              <a:rPr lang="zh-CN" altLang="en-US" dirty="0" smtClean="0"/>
              <a:t>客户端工作流程使用的相应的协议栈</a:t>
            </a:r>
            <a:endParaRPr lang="zh-CN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427"/>
          <a:stretch/>
        </p:blipFill>
        <p:spPr bwMode="auto">
          <a:xfrm>
            <a:off x="1247221" y="3356992"/>
            <a:ext cx="6912768" cy="2929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圆角矩形标注 3"/>
          <p:cNvSpPr/>
          <p:nvPr/>
        </p:nvSpPr>
        <p:spPr bwMode="auto">
          <a:xfrm>
            <a:off x="1247221" y="2060848"/>
            <a:ext cx="3036747" cy="1152128"/>
          </a:xfrm>
          <a:prstGeom prst="wedgeRoundRectCallou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0" lang="zh-CN" altLang="en-US" sz="18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注册、注销、实时视</a:t>
            </a:r>
            <a:r>
              <a:rPr lang="zh-CN" altLang="en-US" b="1" i="1" dirty="0">
                <a:latin typeface="Arial" charset="0"/>
                <a:ea typeface="宋体" pitchFamily="2" charset="-122"/>
              </a:rPr>
              <a:t>音频点播、历史视音频回放</a:t>
            </a: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等流程步骤属于</a:t>
            </a: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宋体" pitchFamily="2" charset="-122"/>
              </a:rPr>
              <a:t>会话控制</a:t>
            </a: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，使用</a:t>
            </a:r>
            <a:r>
              <a:rPr kumimoji="0" lang="en-US" altLang="zh-C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SIP</a:t>
            </a: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协议</a:t>
            </a:r>
          </a:p>
        </p:txBody>
      </p:sp>
      <p:sp>
        <p:nvSpPr>
          <p:cNvPr id="7" name="圆角矩形标注 6"/>
          <p:cNvSpPr/>
          <p:nvPr/>
        </p:nvSpPr>
        <p:spPr bwMode="auto">
          <a:xfrm>
            <a:off x="5004048" y="2060848"/>
            <a:ext cx="2748715" cy="1152128"/>
          </a:xfrm>
          <a:prstGeom prst="wedgeRoundRectCallou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视音频传输</a:t>
            </a: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等流程步骤属于</a:t>
            </a: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宋体" pitchFamily="2" charset="-122"/>
              </a:rPr>
              <a:t>媒体传输</a:t>
            </a: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，使用</a:t>
            </a:r>
            <a:r>
              <a:rPr kumimoji="0" lang="en-US" altLang="zh-C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RTP/RTCP</a:t>
            </a:r>
            <a:r>
              <a:rPr kumimoji="0" lang="zh-CN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</a:rPr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168072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预览信号接入模块的实现（</a:t>
            </a:r>
            <a:r>
              <a:rPr lang="en-US" altLang="zh-CN" dirty="0"/>
              <a:t>SIP</a:t>
            </a:r>
            <a:r>
              <a:rPr lang="zh-CN" altLang="en-US" dirty="0"/>
              <a:t>协议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使用开源库</a:t>
            </a:r>
            <a:r>
              <a:rPr lang="en-US" altLang="zh-CN" dirty="0" smtClean="0"/>
              <a:t>libeXosip2-4.1.0</a:t>
            </a:r>
            <a:r>
              <a:rPr lang="zh-CN" altLang="en-US" dirty="0" smtClean="0"/>
              <a:t>，</a:t>
            </a:r>
            <a:r>
              <a:rPr lang="en-US" altLang="zh-CN" dirty="0" smtClean="0"/>
              <a:t>libosip2-4.1.0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2920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媒体传输、解码模块的实现（</a:t>
            </a:r>
            <a:r>
              <a:rPr lang="en-US" altLang="zh-CN" dirty="0"/>
              <a:t>RTP</a:t>
            </a:r>
            <a:r>
              <a:rPr lang="zh-CN" altLang="en-US" dirty="0"/>
              <a:t>协议、</a:t>
            </a:r>
            <a:r>
              <a:rPr lang="en-US" altLang="zh-CN" dirty="0"/>
              <a:t>RTCP</a:t>
            </a:r>
            <a:r>
              <a:rPr lang="zh-CN" altLang="en-US" dirty="0"/>
              <a:t>协议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可选用的依赖库</a:t>
            </a:r>
            <a:r>
              <a:rPr lang="en-US" altLang="zh-CN" dirty="0" err="1" smtClean="0"/>
              <a:t>ortp</a:t>
            </a:r>
            <a:r>
              <a:rPr lang="zh-CN" altLang="en-US" dirty="0" smtClean="0"/>
              <a:t>、</a:t>
            </a:r>
            <a:r>
              <a:rPr lang="en-US" altLang="zh-CN" dirty="0" smtClean="0"/>
              <a:t>live555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j</a:t>
            </a:r>
            <a:r>
              <a:rPr lang="en-US" altLang="zh-CN" dirty="0" err="1" smtClean="0"/>
              <a:t>rtplib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3237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5760" cy="4320"/>
            </a:xfrm>
            <a:prstGeom prst="rect">
              <a:avLst/>
            </a:prstGeom>
            <a:solidFill>
              <a:srgbClr val="E5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pic>
          <p:nvPicPr>
            <p:cNvPr id="7" name="Picture 6" descr="logozq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6" y="1681"/>
              <a:ext cx="2788" cy="9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7938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tron">
  <a:themeElements>
    <a:clrScheme name="VI-B-ppt01修改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I-B-ppt01修改">
      <a:majorFont>
        <a:latin typeface="Arial"/>
        <a:ea typeface="黑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VI-B-ppt01修改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-B-ppt01修改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-B-ppt01修改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-B-ppt01修改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-B-ppt01修改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-B-ppt01修改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vtron</Template>
  <TotalTime>568</TotalTime>
  <Words>197</Words>
  <Application>Microsoft Office PowerPoint</Application>
  <PresentationFormat>全屏显示(4:3)</PresentationFormat>
  <Paragraphs>29</Paragraphs>
  <Slides>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vtron</vt:lpstr>
      <vt:lpstr>国标28181非标接入实现分析</vt:lpstr>
      <vt:lpstr>目录</vt:lpstr>
      <vt:lpstr>GB/T 28181协议概述</vt:lpstr>
      <vt:lpstr>GB/T 28181非标接入概述</vt:lpstr>
      <vt:lpstr>GB/T 28181非标接入概述</vt:lpstr>
      <vt:lpstr>预览信号接入模块的实现（SIP协议）</vt:lpstr>
      <vt:lpstr>媒体传输、解码模块的实现（RTP协议、RTCP协议）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标题</dc:title>
  <dc:creator>杨鹏</dc:creator>
  <cp:lastModifiedBy>杨鹏</cp:lastModifiedBy>
  <cp:revision>17</cp:revision>
  <dcterms:created xsi:type="dcterms:W3CDTF">2014-06-09T02:39:24Z</dcterms:created>
  <dcterms:modified xsi:type="dcterms:W3CDTF">2014-06-10T01:09:29Z</dcterms:modified>
</cp:coreProperties>
</file>

<file path=docProps/thumbnail.jpeg>
</file>